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76" r:id="rId4"/>
    <p:sldId id="259" r:id="rId5"/>
    <p:sldId id="291" r:id="rId6"/>
    <p:sldId id="286" r:id="rId7"/>
    <p:sldId id="288" r:id="rId8"/>
    <p:sldId id="289" r:id="rId9"/>
    <p:sldId id="290" r:id="rId10"/>
    <p:sldId id="261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64" r:id="rId21"/>
    <p:sldId id="287" r:id="rId22"/>
    <p:sldId id="265" r:id="rId23"/>
    <p:sldId id="266" r:id="rId24"/>
    <p:sldId id="267" r:id="rId25"/>
    <p:sldId id="271" r:id="rId26"/>
    <p:sldId id="272" r:id="rId27"/>
    <p:sldId id="270" r:id="rId28"/>
    <p:sldId id="273" r:id="rId29"/>
    <p:sldId id="274" r:id="rId30"/>
    <p:sldId id="269" r:id="rId31"/>
    <p:sldId id="275" r:id="rId32"/>
    <p:sldId id="26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85"/>
    <p:restoredTop sz="76141"/>
  </p:normalViewPr>
  <p:slideViewPr>
    <p:cSldViewPr snapToGrid="0" snapToObjects="1">
      <p:cViewPr varScale="1">
        <p:scale>
          <a:sx n="90" d="100"/>
          <a:sy n="90" d="100"/>
        </p:scale>
        <p:origin x="216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jpe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jpe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D80BE6-0563-D147-9685-6C3B451F060C}" type="datetimeFigureOut">
              <a:rPr lang="en-US" smtClean="0"/>
              <a:t>4/15/18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C2D493-B86F-474A-86B5-FBF0AC05A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3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Humans learn from experience </a:t>
            </a:r>
          </a:p>
          <a:p>
            <a:pPr marL="685800" lvl="1" indent="-228600">
              <a:buFont typeface="Arial" charset="0"/>
              <a:buChar char="•"/>
            </a:pPr>
            <a:r>
              <a:rPr lang="en-US" baseline="0" dirty="0" smtClean="0"/>
              <a:t>If I cry I get what I want</a:t>
            </a:r>
          </a:p>
          <a:p>
            <a:pPr marL="685800" lvl="1" indent="-228600">
              <a:buFont typeface="Arial" charset="0"/>
              <a:buChar char="•"/>
            </a:pPr>
            <a:r>
              <a:rPr lang="en-US" baseline="0" dirty="0" smtClean="0"/>
              <a:t>Touching a hot stove was a bad idea I won’t do that again</a:t>
            </a:r>
          </a:p>
          <a:p>
            <a:pPr marL="685800" lvl="1" indent="-228600">
              <a:buFont typeface="Arial" charset="0"/>
              <a:buChar char="•"/>
            </a:pPr>
            <a:r>
              <a:rPr lang="en-US" baseline="0" dirty="0" smtClean="0"/>
              <a:t>Learning to throw a ball by watching others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baseline="0" dirty="0" smtClean="0"/>
              <a:t>Computer traditionally are programmed to perform specific task</a:t>
            </a:r>
          </a:p>
          <a:p>
            <a:pPr marL="685800" lvl="1" indent="-228600">
              <a:buFont typeface="Arial" charset="0"/>
              <a:buChar char="•"/>
            </a:pPr>
            <a:r>
              <a:rPr lang="en-US" baseline="0" dirty="0" smtClean="0"/>
              <a:t>Write to disk</a:t>
            </a:r>
          </a:p>
          <a:p>
            <a:pPr marL="685800" lvl="1" indent="-228600">
              <a:buFont typeface="Arial" charset="0"/>
              <a:buChar char="•"/>
            </a:pPr>
            <a:r>
              <a:rPr lang="en-US" baseline="0" dirty="0" smtClean="0"/>
              <a:t>Prompt user for info</a:t>
            </a:r>
          </a:p>
          <a:p>
            <a:pPr marL="685800" lvl="1" indent="-228600">
              <a:buFont typeface="Arial" charset="0"/>
              <a:buChar char="•"/>
            </a:pPr>
            <a:endParaRPr lang="en-US" baseline="0" dirty="0" smtClean="0"/>
          </a:p>
          <a:p>
            <a:pPr marL="457200" lvl="1" indent="0">
              <a:buFont typeface="+mj-lt"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2D493-B86F-474A-86B5-FBF0AC05AF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77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2D493-B86F-474A-86B5-FBF0AC05AF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569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578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87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5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9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14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1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90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9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9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904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581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7DFE3-56F2-F040-91D1-07AAA81DA5B4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15730-3540-BC41-8AE5-B59B222C1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39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jpeg"/><Relationship Id="rId5" Type="http://schemas.openxmlformats.org/officeDocument/2006/relationships/image" Target="../media/image22.png"/><Relationship Id="rId6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3.png"/><Relationship Id="rId1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30.png"/><Relationship Id="rId9" Type="http://schemas.openxmlformats.org/officeDocument/2006/relationships/image" Target="../media/image31.png"/><Relationship Id="rId10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image" Target="../media/image39.png"/><Relationship Id="rId7" Type="http://schemas.openxmlformats.org/officeDocument/2006/relationships/image" Target="../media/image40.png"/><Relationship Id="rId8" Type="http://schemas.openxmlformats.org/officeDocument/2006/relationships/image" Target="../media/image31.png"/><Relationship Id="rId9" Type="http://schemas.openxmlformats.org/officeDocument/2006/relationships/image" Target="../media/image41.png"/><Relationship Id="rId10" Type="http://schemas.openxmlformats.org/officeDocument/2006/relationships/image" Target="../media/image42.png"/><Relationship Id="rId11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 to Deep 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Esteban </a:t>
            </a:r>
            <a:r>
              <a:rPr lang="en-US" dirty="0" smtClean="0"/>
              <a:t>Guillen</a:t>
            </a:r>
          </a:p>
          <a:p>
            <a:r>
              <a:rPr lang="en-US" dirty="0" smtClean="0"/>
              <a:t>&lt;</a:t>
            </a:r>
            <a:r>
              <a:rPr lang="en-US" dirty="0" err="1" smtClean="0"/>
              <a:t>github</a:t>
            </a:r>
            <a:r>
              <a:rPr lang="en-US" dirty="0" smtClean="0"/>
              <a:t> link&gt;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163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</a:t>
            </a:r>
            <a:r>
              <a:rPr lang="mr-IN" dirty="0" smtClean="0"/>
              <a:t>–</a:t>
            </a:r>
            <a:r>
              <a:rPr lang="en-US" dirty="0" smtClean="0"/>
              <a:t> Code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57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Deep Learning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690688"/>
            <a:ext cx="10253870" cy="458090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65103" y="2345635"/>
            <a:ext cx="7026967" cy="39259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176052" y="3016251"/>
            <a:ext cx="3916017" cy="32553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83974" y="1883970"/>
            <a:ext cx="28120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Artificial Intelligence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239965" y="2574722"/>
            <a:ext cx="2462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Machine Learning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7381461" y="3254156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Deep Learning</a:t>
            </a:r>
            <a:endParaRPr lang="en-US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983974" y="2479770"/>
            <a:ext cx="2724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Computing systems </a:t>
            </a:r>
          </a:p>
          <a:p>
            <a:r>
              <a:rPr lang="en-US" dirty="0">
                <a:latin typeface="+mj-lt"/>
              </a:rPr>
              <a:t>m</a:t>
            </a:r>
            <a:r>
              <a:rPr lang="en-US" dirty="0" smtClean="0">
                <a:latin typeface="+mj-lt"/>
              </a:rPr>
              <a:t>imicking Human behavior</a:t>
            </a:r>
            <a:endParaRPr lang="en-US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9965" y="3124949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Learning without being</a:t>
            </a:r>
          </a:p>
          <a:p>
            <a:r>
              <a:rPr lang="en-US" dirty="0" smtClean="0">
                <a:latin typeface="+mj-lt"/>
              </a:rPr>
              <a:t>explicitly programmed </a:t>
            </a:r>
            <a:endParaRPr lang="en-US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423493" y="3740106"/>
            <a:ext cx="3237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Learning representations directly</a:t>
            </a:r>
          </a:p>
          <a:p>
            <a:r>
              <a:rPr lang="en-US" dirty="0">
                <a:latin typeface="+mj-lt"/>
              </a:rPr>
              <a:t>f</a:t>
            </a:r>
            <a:r>
              <a:rPr lang="en-US" dirty="0" smtClean="0">
                <a:latin typeface="+mj-lt"/>
              </a:rPr>
              <a:t>rom data using neural networks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4269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Deep Learning </a:t>
            </a:r>
            <a:r>
              <a:rPr lang="mr-IN" dirty="0" smtClean="0"/>
              <a:t>–</a:t>
            </a:r>
            <a:r>
              <a:rPr lang="en-US" dirty="0" smtClean="0"/>
              <a:t> Computer Vision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37" y="2207524"/>
            <a:ext cx="5247860" cy="42878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958" y="2156791"/>
            <a:ext cx="6503754" cy="435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13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Deep Learning </a:t>
            </a:r>
            <a:r>
              <a:rPr lang="mr-IN" dirty="0" smtClean="0"/>
              <a:t>–</a:t>
            </a:r>
            <a:r>
              <a:rPr lang="en-US" dirty="0" smtClean="0"/>
              <a:t> Speech Recognition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774" y="1556036"/>
            <a:ext cx="8090452" cy="51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6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Deep Learning </a:t>
            </a:r>
            <a:r>
              <a:rPr lang="mr-IN" dirty="0" smtClean="0"/>
              <a:t>–</a:t>
            </a:r>
            <a:r>
              <a:rPr lang="en-US" dirty="0" smtClean="0"/>
              <a:t> NLP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898" y="2045006"/>
            <a:ext cx="7532204" cy="424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Deep Learning </a:t>
            </a:r>
            <a:r>
              <a:rPr lang="mr-IN" dirty="0" smtClean="0"/>
              <a:t>–</a:t>
            </a:r>
            <a:r>
              <a:rPr lang="en-US" dirty="0" smtClean="0"/>
              <a:t> Machine Translation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338" y="1690688"/>
            <a:ext cx="7476435" cy="4878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54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Deep Learning </a:t>
            </a:r>
            <a:r>
              <a:rPr lang="mr-IN" dirty="0" smtClean="0"/>
              <a:t>–</a:t>
            </a:r>
            <a:r>
              <a:rPr lang="en-US" dirty="0" smtClean="0"/>
              <a:t> Game Play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474" y="2025926"/>
            <a:ext cx="8319052" cy="415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7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Deep Learning Now </a:t>
            </a:r>
            <a:r>
              <a:rPr lang="mr-IN" dirty="0" smtClean="0"/>
              <a:t>–</a:t>
            </a:r>
            <a:r>
              <a:rPr lang="en-US" dirty="0" smtClean="0"/>
              <a:t> Big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885674"/>
            <a:ext cx="10058400" cy="377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80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Deep Learning Now - Hardware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5704"/>
            <a:ext cx="3447222" cy="22981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014" y="2890080"/>
            <a:ext cx="3532626" cy="17713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205" y="2918795"/>
            <a:ext cx="4542183" cy="175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12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Deep Learning Now - Software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82" y="1820518"/>
            <a:ext cx="2448340" cy="20402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1" y="4686300"/>
            <a:ext cx="4015408" cy="11644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687" y="1913214"/>
            <a:ext cx="3816625" cy="13070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1852" y="3537046"/>
            <a:ext cx="3244022" cy="6475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026" y="4616726"/>
            <a:ext cx="3267025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6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Machine Learning Intro</a:t>
            </a:r>
          </a:p>
          <a:p>
            <a:r>
              <a:rPr lang="en-US" dirty="0" smtClean="0"/>
              <a:t>Deep Learning Intro</a:t>
            </a:r>
          </a:p>
          <a:p>
            <a:r>
              <a:rPr lang="en-US" dirty="0" smtClean="0"/>
              <a:t>Convolutional Neural Networks</a:t>
            </a:r>
          </a:p>
          <a:p>
            <a:r>
              <a:rPr lang="en-US" dirty="0" smtClean="0"/>
              <a:t>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0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</a:t>
            </a:r>
            <a:r>
              <a:rPr lang="mr-IN" dirty="0" smtClean="0"/>
              <a:t>–</a:t>
            </a:r>
            <a:r>
              <a:rPr lang="en-US" dirty="0" smtClean="0"/>
              <a:t> Early Inspiration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60" y="2794819"/>
            <a:ext cx="4321621" cy="2322871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955911" y="3633608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 rot="21412212">
            <a:off x="5960431" y="4316784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946579" y="5013448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032098" y="3849160"/>
            <a:ext cx="737429" cy="79022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5" idx="6"/>
          </p:cNvCxnSpPr>
          <p:nvPr/>
        </p:nvCxnSpPr>
        <p:spPr>
          <a:xfrm>
            <a:off x="6368866" y="3854834"/>
            <a:ext cx="1599147" cy="3113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382954" y="4435529"/>
            <a:ext cx="1652703" cy="1213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6"/>
          </p:cNvCxnSpPr>
          <p:nvPr/>
        </p:nvCxnSpPr>
        <p:spPr>
          <a:xfrm flipV="1">
            <a:off x="6359534" y="4683672"/>
            <a:ext cx="1676123" cy="5510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809140" y="4266011"/>
            <a:ext cx="513770" cy="10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946580" y="2955032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13" idx="5"/>
          </p:cNvCxnSpPr>
          <p:nvPr/>
        </p:nvCxnSpPr>
        <p:spPr>
          <a:xfrm>
            <a:off x="6299059" y="3332688"/>
            <a:ext cx="1713782" cy="5427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5989829" y="3686075"/>
                <a:ext cx="41492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9829" y="3686075"/>
                <a:ext cx="414926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5930528" y="4372559"/>
                <a:ext cx="48125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0528" y="4372559"/>
                <a:ext cx="481258" cy="276999"/>
              </a:xfrm>
              <a:prstGeom prst="rect">
                <a:avLst/>
              </a:prstGeom>
              <a:blipFill rotWithShape="0">
                <a:blip r:embed="rId4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5983320" y="5068288"/>
                <a:ext cx="38554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3320" y="5068288"/>
                <a:ext cx="385546" cy="276999"/>
              </a:xfrm>
              <a:prstGeom prst="rect">
                <a:avLst/>
              </a:prstGeom>
              <a:blipFill rotWithShape="0">
                <a:blip r:embed="rId5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7131929" y="3614131"/>
                <a:ext cx="4489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1929" y="3614131"/>
                <a:ext cx="448929" cy="276999"/>
              </a:xfrm>
              <a:prstGeom prst="rect">
                <a:avLst/>
              </a:prstGeom>
              <a:blipFill rotWithShape="0">
                <a:blip r:embed="rId6"/>
                <a:stretch>
                  <a:fillRect l="-18919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 flipH="1">
                <a:off x="7011064" y="3989012"/>
                <a:ext cx="50665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7011064" y="3989012"/>
                <a:ext cx="506654" cy="276999"/>
              </a:xfrm>
              <a:prstGeom prst="rect">
                <a:avLst/>
              </a:prstGeom>
              <a:blipFill rotWithShape="0">
                <a:blip r:embed="rId7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6987630" y="4511059"/>
                <a:ext cx="553523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7630" y="4511059"/>
                <a:ext cx="553523" cy="276999"/>
              </a:xfrm>
              <a:prstGeom prst="rect">
                <a:avLst/>
              </a:prstGeom>
              <a:blipFill rotWithShape="0">
                <a:blip r:embed="rId8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6985074" y="5013448"/>
                <a:ext cx="55863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5074" y="5013448"/>
                <a:ext cx="558636" cy="276999"/>
              </a:xfrm>
              <a:prstGeom prst="rect">
                <a:avLst/>
              </a:prstGeom>
              <a:blipFill rotWithShape="0">
                <a:blip r:embed="rId9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018575" y="3034580"/>
                <a:ext cx="315035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8575" y="3034580"/>
                <a:ext cx="315035" cy="276999"/>
              </a:xfrm>
              <a:prstGeom prst="rect">
                <a:avLst/>
              </a:prstGeom>
              <a:blipFill rotWithShape="0">
                <a:blip r:embed="rId10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8292609" y="4076698"/>
                <a:ext cx="21640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∑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2609" y="4076698"/>
                <a:ext cx="216405" cy="276999"/>
              </a:xfrm>
              <a:prstGeom prst="rect">
                <a:avLst/>
              </a:prstGeom>
              <a:blipFill rotWithShape="0">
                <a:blip r:embed="rId11"/>
                <a:stretch>
                  <a:fillRect l="-38889" t="-2222" r="-36111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6" name="Group 35"/>
          <p:cNvGrpSpPr/>
          <p:nvPr/>
        </p:nvGrpSpPr>
        <p:grpSpPr>
          <a:xfrm>
            <a:off x="9322910" y="3844166"/>
            <a:ext cx="777018" cy="805392"/>
            <a:chOff x="9781110" y="4540757"/>
            <a:chExt cx="906465" cy="938158"/>
          </a:xfrm>
        </p:grpSpPr>
        <p:sp>
          <p:nvSpPr>
            <p:cNvPr id="28" name="Oval 27"/>
            <p:cNvSpPr/>
            <p:nvPr/>
          </p:nvSpPr>
          <p:spPr>
            <a:xfrm>
              <a:off x="9781110" y="4540757"/>
              <a:ext cx="906465" cy="938158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9916289" y="4837624"/>
              <a:ext cx="636105" cy="255713"/>
            </a:xfrm>
            <a:custGeom>
              <a:avLst/>
              <a:gdLst>
                <a:gd name="connsiteX0" fmla="*/ 1789044 w 1789044"/>
                <a:gd name="connsiteY0" fmla="*/ 0 h 1063487"/>
                <a:gd name="connsiteX1" fmla="*/ 954157 w 1789044"/>
                <a:gd name="connsiteY1" fmla="*/ 168965 h 1063487"/>
                <a:gd name="connsiteX2" fmla="*/ 785191 w 1789044"/>
                <a:gd name="connsiteY2" fmla="*/ 844826 h 1063487"/>
                <a:gd name="connsiteX3" fmla="*/ 0 w 1789044"/>
                <a:gd name="connsiteY3" fmla="*/ 1063487 h 10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9044" h="1063487">
                  <a:moveTo>
                    <a:pt x="1789044" y="0"/>
                  </a:moveTo>
                  <a:cubicBezTo>
                    <a:pt x="1455255" y="14080"/>
                    <a:pt x="1121466" y="28161"/>
                    <a:pt x="954157" y="168965"/>
                  </a:cubicBezTo>
                  <a:cubicBezTo>
                    <a:pt x="786848" y="309769"/>
                    <a:pt x="944217" y="695739"/>
                    <a:pt x="785191" y="844826"/>
                  </a:cubicBezTo>
                  <a:cubicBezTo>
                    <a:pt x="626165" y="993913"/>
                    <a:pt x="0" y="1063487"/>
                    <a:pt x="0" y="1063487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1" name="Straight Arrow Connector 70"/>
          <p:cNvCxnSpPr>
            <a:endCxn id="77" idx="2"/>
          </p:cNvCxnSpPr>
          <p:nvPr/>
        </p:nvCxnSpPr>
        <p:spPr>
          <a:xfrm flipV="1">
            <a:off x="10099927" y="4249033"/>
            <a:ext cx="742036" cy="143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10841963" y="4027807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10822084" y="4089096"/>
                <a:ext cx="44056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22084" y="4089096"/>
                <a:ext cx="440568" cy="276999"/>
              </a:xfrm>
              <a:prstGeom prst="rect">
                <a:avLst/>
              </a:prstGeom>
              <a:blipFill rotWithShape="0">
                <a:blip r:embed="rId12"/>
                <a:stretch>
                  <a:fillRect t="-22222" r="-45205" b="-2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TextBox 79"/>
          <p:cNvSpPr txBox="1"/>
          <p:nvPr/>
        </p:nvSpPr>
        <p:spPr>
          <a:xfrm>
            <a:off x="1143000" y="2058087"/>
            <a:ext cx="1839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Biological Neuron</a:t>
            </a:r>
            <a:endParaRPr lang="en-US"/>
          </a:p>
        </p:txBody>
      </p:sp>
      <p:sp>
        <p:nvSpPr>
          <p:cNvPr id="81" name="TextBox 80"/>
          <p:cNvSpPr txBox="1"/>
          <p:nvPr/>
        </p:nvSpPr>
        <p:spPr>
          <a:xfrm>
            <a:off x="6749853" y="2058087"/>
            <a:ext cx="2956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Artificial Neuron (Perceptron)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5765770" y="581979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Inputs</a:t>
            </a:r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6594592" y="5819790"/>
            <a:ext cx="1339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Parameters/</a:t>
            </a:r>
          </a:p>
          <a:p>
            <a:r>
              <a:rPr lang="en-US" dirty="0" smtClean="0"/>
              <a:t>Weights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8102492" y="5846811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8998097" y="5819790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Non-linearity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10614205" y="5842271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8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</a:t>
            </a:r>
            <a:r>
              <a:rPr lang="mr-IN" dirty="0" smtClean="0"/>
              <a:t>–</a:t>
            </a:r>
            <a:r>
              <a:rPr lang="en-US" dirty="0" smtClean="0"/>
              <a:t> Perceptron  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924476" y="2540304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 rot="21412212">
            <a:off x="2928996" y="3223480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15144" y="3920144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000663" y="2755856"/>
            <a:ext cx="737429" cy="79022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stCxn id="7" idx="6"/>
          </p:cNvCxnSpPr>
          <p:nvPr/>
        </p:nvCxnSpPr>
        <p:spPr>
          <a:xfrm>
            <a:off x="3337431" y="2761530"/>
            <a:ext cx="1599147" cy="3113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3351519" y="3342225"/>
            <a:ext cx="1652703" cy="1213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9" idx="6"/>
          </p:cNvCxnSpPr>
          <p:nvPr/>
        </p:nvCxnSpPr>
        <p:spPr>
          <a:xfrm flipV="1">
            <a:off x="3328099" y="3590368"/>
            <a:ext cx="1676123" cy="5510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777705" y="3172707"/>
            <a:ext cx="513770" cy="10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2915145" y="1861728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15" idx="5"/>
          </p:cNvCxnSpPr>
          <p:nvPr/>
        </p:nvCxnSpPr>
        <p:spPr>
          <a:xfrm>
            <a:off x="3267624" y="2239384"/>
            <a:ext cx="1713782" cy="5427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2958394" y="2592771"/>
                <a:ext cx="41492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8394" y="2592771"/>
                <a:ext cx="414926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2899093" y="3279255"/>
                <a:ext cx="48125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9093" y="3279255"/>
                <a:ext cx="481258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2951885" y="3974984"/>
                <a:ext cx="38554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1885" y="3974984"/>
                <a:ext cx="385546" cy="276999"/>
              </a:xfrm>
              <a:prstGeom prst="rect">
                <a:avLst/>
              </a:prstGeom>
              <a:blipFill rotWithShape="0">
                <a:blip r:embed="rId4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4100494" y="2520827"/>
                <a:ext cx="4489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0494" y="2520827"/>
                <a:ext cx="448929" cy="276999"/>
              </a:xfrm>
              <a:prstGeom prst="rect">
                <a:avLst/>
              </a:prstGeom>
              <a:blipFill rotWithShape="0">
                <a:blip r:embed="rId5"/>
                <a:stretch>
                  <a:fillRect l="-19178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 flipH="1">
                <a:off x="3979629" y="2895708"/>
                <a:ext cx="50665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3979629" y="2895708"/>
                <a:ext cx="506654" cy="276999"/>
              </a:xfrm>
              <a:prstGeom prst="rect">
                <a:avLst/>
              </a:prstGeom>
              <a:blipFill rotWithShape="0">
                <a:blip r:embed="rId6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3956195" y="3417755"/>
                <a:ext cx="553523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6195" y="3417755"/>
                <a:ext cx="553523" cy="276999"/>
              </a:xfrm>
              <a:prstGeom prst="rect">
                <a:avLst/>
              </a:prstGeom>
              <a:blipFill rotWithShape="0">
                <a:blip r:embed="rId7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953639" y="3920144"/>
                <a:ext cx="55863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3639" y="3920144"/>
                <a:ext cx="558636" cy="276999"/>
              </a:xfrm>
              <a:prstGeom prst="rect">
                <a:avLst/>
              </a:prstGeom>
              <a:blipFill rotWithShape="0">
                <a:blip r:embed="rId8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2987140" y="1941276"/>
                <a:ext cx="315035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140" y="1941276"/>
                <a:ext cx="315035" cy="276999"/>
              </a:xfrm>
              <a:prstGeom prst="rect">
                <a:avLst/>
              </a:prstGeom>
              <a:blipFill rotWithShape="0">
                <a:blip r:embed="rId9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5261174" y="2983394"/>
                <a:ext cx="21640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∑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1174" y="2983394"/>
                <a:ext cx="216405" cy="276999"/>
              </a:xfrm>
              <a:prstGeom prst="rect">
                <a:avLst/>
              </a:prstGeom>
              <a:blipFill rotWithShape="0">
                <a:blip r:embed="rId10"/>
                <a:stretch>
                  <a:fillRect l="-38889" t="-2174" r="-36111" b="-3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/>
          <p:cNvGrpSpPr/>
          <p:nvPr/>
        </p:nvGrpSpPr>
        <p:grpSpPr>
          <a:xfrm>
            <a:off x="6291475" y="2750862"/>
            <a:ext cx="777018" cy="805392"/>
            <a:chOff x="9781110" y="4540757"/>
            <a:chExt cx="906465" cy="938158"/>
          </a:xfrm>
        </p:grpSpPr>
        <p:sp>
          <p:nvSpPr>
            <p:cNvPr id="24" name="Oval 23"/>
            <p:cNvSpPr/>
            <p:nvPr/>
          </p:nvSpPr>
          <p:spPr>
            <a:xfrm>
              <a:off x="9781110" y="4540757"/>
              <a:ext cx="906465" cy="938158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/>
            <p:cNvSpPr/>
            <p:nvPr/>
          </p:nvSpPr>
          <p:spPr>
            <a:xfrm>
              <a:off x="9916289" y="4837624"/>
              <a:ext cx="636105" cy="255713"/>
            </a:xfrm>
            <a:custGeom>
              <a:avLst/>
              <a:gdLst>
                <a:gd name="connsiteX0" fmla="*/ 1789044 w 1789044"/>
                <a:gd name="connsiteY0" fmla="*/ 0 h 1063487"/>
                <a:gd name="connsiteX1" fmla="*/ 954157 w 1789044"/>
                <a:gd name="connsiteY1" fmla="*/ 168965 h 1063487"/>
                <a:gd name="connsiteX2" fmla="*/ 785191 w 1789044"/>
                <a:gd name="connsiteY2" fmla="*/ 844826 h 1063487"/>
                <a:gd name="connsiteX3" fmla="*/ 0 w 1789044"/>
                <a:gd name="connsiteY3" fmla="*/ 1063487 h 10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9044" h="1063487">
                  <a:moveTo>
                    <a:pt x="1789044" y="0"/>
                  </a:moveTo>
                  <a:cubicBezTo>
                    <a:pt x="1455255" y="14080"/>
                    <a:pt x="1121466" y="28161"/>
                    <a:pt x="954157" y="168965"/>
                  </a:cubicBezTo>
                  <a:cubicBezTo>
                    <a:pt x="786848" y="309769"/>
                    <a:pt x="944217" y="695739"/>
                    <a:pt x="785191" y="844826"/>
                  </a:cubicBezTo>
                  <a:cubicBezTo>
                    <a:pt x="626165" y="993913"/>
                    <a:pt x="0" y="1063487"/>
                    <a:pt x="0" y="1063487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6" name="Straight Arrow Connector 25"/>
          <p:cNvCxnSpPr/>
          <p:nvPr/>
        </p:nvCxnSpPr>
        <p:spPr>
          <a:xfrm flipV="1">
            <a:off x="7068492" y="3155729"/>
            <a:ext cx="742036" cy="143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7810528" y="2934503"/>
            <a:ext cx="412955" cy="44245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7790649" y="2995792"/>
                <a:ext cx="44056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649" y="2995792"/>
                <a:ext cx="440568" cy="276999"/>
              </a:xfrm>
              <a:prstGeom prst="rect">
                <a:avLst/>
              </a:prstGeom>
              <a:blipFill rotWithShape="0">
                <a:blip r:embed="rId11"/>
                <a:stretch>
                  <a:fillRect t="-19565" r="-45833" b="-239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/>
          <p:cNvSpPr txBox="1"/>
          <p:nvPr/>
        </p:nvSpPr>
        <p:spPr>
          <a:xfrm>
            <a:off x="2734335" y="4726486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Inputs</a:t>
            </a:r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563157" y="4726486"/>
            <a:ext cx="1339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Parameters/</a:t>
            </a:r>
          </a:p>
          <a:p>
            <a:r>
              <a:rPr lang="en-US" dirty="0" smtClean="0"/>
              <a:t>Weights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5071057" y="4753507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966662" y="4726486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Non-linearity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582770" y="4748967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1481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</a:t>
            </a:r>
            <a:r>
              <a:rPr lang="mr-IN" dirty="0" smtClean="0"/>
              <a:t>–</a:t>
            </a:r>
            <a:r>
              <a:rPr lang="en-US" dirty="0" smtClean="0"/>
              <a:t> Fully Connected Network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7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045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81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1418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68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278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35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Machine Learning</a:t>
            </a:r>
            <a:endParaRPr lang="en-US" dirty="0"/>
          </a:p>
        </p:txBody>
      </p:sp>
      <p:grpSp>
        <p:nvGrpSpPr>
          <p:cNvPr id="13" name="SmartMachine"/>
          <p:cNvGrpSpPr/>
          <p:nvPr/>
        </p:nvGrpSpPr>
        <p:grpSpPr>
          <a:xfrm>
            <a:off x="4482455" y="1765155"/>
            <a:ext cx="2325355" cy="3235346"/>
            <a:chOff x="4835236" y="1733312"/>
            <a:chExt cx="2325355" cy="323534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5236" y="2102644"/>
              <a:ext cx="2325355" cy="286601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835236" y="1733312"/>
              <a:ext cx="18128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Learn from Data?</a:t>
              </a:r>
              <a:endParaRPr lang="en-US" dirty="0"/>
            </a:p>
          </p:txBody>
        </p:sp>
      </p:grpSp>
      <p:grpSp>
        <p:nvGrpSpPr>
          <p:cNvPr id="12" name="Machine"/>
          <p:cNvGrpSpPr/>
          <p:nvPr/>
        </p:nvGrpSpPr>
        <p:grpSpPr>
          <a:xfrm>
            <a:off x="7907978" y="1780813"/>
            <a:ext cx="2832531" cy="3219688"/>
            <a:chOff x="8014856" y="1733312"/>
            <a:chExt cx="2832531" cy="321968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14856" y="2705859"/>
              <a:ext cx="2832531" cy="2247141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8356823" y="1733312"/>
              <a:ext cx="20749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Execute Instructions</a:t>
              </a:r>
              <a:endParaRPr lang="en-US" dirty="0"/>
            </a:p>
          </p:txBody>
        </p:sp>
      </p:grpSp>
      <p:grpSp>
        <p:nvGrpSpPr>
          <p:cNvPr id="11" name="Person"/>
          <p:cNvGrpSpPr/>
          <p:nvPr/>
        </p:nvGrpSpPr>
        <p:grpSpPr>
          <a:xfrm>
            <a:off x="738601" y="1780813"/>
            <a:ext cx="2301720" cy="3219688"/>
            <a:chOff x="845479" y="1733312"/>
            <a:chExt cx="2301720" cy="321968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6855" y="2514600"/>
              <a:ext cx="1990344" cy="24384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845479" y="1733312"/>
              <a:ext cx="23017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Learn from Experience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3594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126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95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46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</a:t>
            </a:r>
            <a:r>
              <a:rPr lang="mr-IN" dirty="0" smtClean="0"/>
              <a:t>–</a:t>
            </a:r>
            <a:r>
              <a:rPr lang="en-US" dirty="0" smtClean="0"/>
              <a:t> Learning from Data</a:t>
            </a:r>
            <a:endParaRPr lang="en-US" dirty="0"/>
          </a:p>
        </p:txBody>
      </p:sp>
      <p:grpSp>
        <p:nvGrpSpPr>
          <p:cNvPr id="32" name="Data"/>
          <p:cNvGrpSpPr/>
          <p:nvPr/>
        </p:nvGrpSpPr>
        <p:grpSpPr>
          <a:xfrm>
            <a:off x="1826323" y="2228628"/>
            <a:ext cx="4925617" cy="3607609"/>
            <a:chOff x="2606636" y="2228628"/>
            <a:chExt cx="4925617" cy="3607609"/>
          </a:xfrm>
        </p:grpSpPr>
        <p:sp>
          <p:nvSpPr>
            <p:cNvPr id="18" name="Oval 17"/>
            <p:cNvSpPr/>
            <p:nvPr/>
          </p:nvSpPr>
          <p:spPr>
            <a:xfrm>
              <a:off x="3138051" y="4281054"/>
              <a:ext cx="235527" cy="2493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606636" y="5586855"/>
              <a:ext cx="235527" cy="2493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4759037" y="4156363"/>
              <a:ext cx="235527" cy="2493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5470236" y="2549452"/>
              <a:ext cx="235527" cy="2493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7296726" y="2228628"/>
              <a:ext cx="235527" cy="2493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FittingData"/>
          <p:cNvCxnSpPr/>
          <p:nvPr/>
        </p:nvCxnSpPr>
        <p:spPr>
          <a:xfrm flipV="1">
            <a:off x="1325578" y="1690688"/>
            <a:ext cx="5583382" cy="4017385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aph"/>
          <p:cNvGrpSpPr/>
          <p:nvPr/>
        </p:nvGrpSpPr>
        <p:grpSpPr>
          <a:xfrm>
            <a:off x="144781" y="1741470"/>
            <a:ext cx="7350721" cy="4929496"/>
            <a:chOff x="925094" y="1741470"/>
            <a:chExt cx="7350721" cy="4929496"/>
          </a:xfrm>
        </p:grpSpPr>
        <p:cxnSp>
          <p:nvCxnSpPr>
            <p:cNvPr id="5" name="Straight Arrow Connector 4"/>
            <p:cNvCxnSpPr/>
            <p:nvPr/>
          </p:nvCxnSpPr>
          <p:spPr>
            <a:xfrm flipV="1">
              <a:off x="1752872" y="1741470"/>
              <a:ext cx="6652" cy="4444587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V="1">
              <a:off x="1727200" y="6151206"/>
              <a:ext cx="6548615" cy="34851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925094" y="3604867"/>
              <a:ext cx="6495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Price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60683" y="6301634"/>
              <a:ext cx="12993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Square Feet</a:t>
              </a:r>
              <a:endParaRPr lang="en-US" dirty="0"/>
            </a:p>
          </p:txBody>
        </p:sp>
      </p:grpSp>
      <p:sp>
        <p:nvSpPr>
          <p:cNvPr id="27" name="NewPoint"/>
          <p:cNvSpPr/>
          <p:nvPr/>
        </p:nvSpPr>
        <p:spPr>
          <a:xfrm>
            <a:off x="4599867" y="6039491"/>
            <a:ext cx="235527" cy="249382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DrawPredictX"/>
          <p:cNvCxnSpPr>
            <a:stCxn id="27" idx="0"/>
          </p:cNvCxnSpPr>
          <p:nvPr/>
        </p:nvCxnSpPr>
        <p:spPr>
          <a:xfrm flipV="1">
            <a:off x="4717631" y="3241967"/>
            <a:ext cx="55417" cy="2797524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DrawPredictY"/>
          <p:cNvCxnSpPr/>
          <p:nvPr/>
        </p:nvCxnSpPr>
        <p:spPr>
          <a:xfrm flipV="1">
            <a:off x="998084" y="3206043"/>
            <a:ext cx="3767253" cy="35924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rediction"/>
          <p:cNvSpPr/>
          <p:nvPr/>
        </p:nvSpPr>
        <p:spPr>
          <a:xfrm>
            <a:off x="462361" y="2842118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  <a:endParaRPr lang="en-US" sz="5400" b="0" cap="none" spc="0" dirty="0">
              <a:ln w="0"/>
              <a:solidFill>
                <a:schemeClr val="accent6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0" name="ErrorPoint5"/>
          <p:cNvCxnSpPr>
            <a:stCxn id="22" idx="0"/>
          </p:cNvCxnSpPr>
          <p:nvPr/>
        </p:nvCxnSpPr>
        <p:spPr>
          <a:xfrm flipV="1">
            <a:off x="6634177" y="1916488"/>
            <a:ext cx="5606" cy="312140"/>
          </a:xfrm>
          <a:prstGeom prst="line">
            <a:avLst/>
          </a:prstGeom>
          <a:ln w="381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rrorPoint4"/>
          <p:cNvCxnSpPr/>
          <p:nvPr/>
        </p:nvCxnSpPr>
        <p:spPr>
          <a:xfrm flipV="1">
            <a:off x="4820715" y="2842118"/>
            <a:ext cx="5606" cy="312140"/>
          </a:xfrm>
          <a:prstGeom prst="line">
            <a:avLst/>
          </a:prstGeom>
          <a:ln w="381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rrorPoint3"/>
          <p:cNvCxnSpPr/>
          <p:nvPr/>
        </p:nvCxnSpPr>
        <p:spPr>
          <a:xfrm flipV="1">
            <a:off x="4117269" y="3719951"/>
            <a:ext cx="0" cy="417134"/>
          </a:xfrm>
          <a:prstGeom prst="line">
            <a:avLst/>
          </a:prstGeom>
          <a:ln w="381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rrorPoint2"/>
          <p:cNvCxnSpPr/>
          <p:nvPr/>
        </p:nvCxnSpPr>
        <p:spPr>
          <a:xfrm flipV="1">
            <a:off x="2475501" y="4530436"/>
            <a:ext cx="5606" cy="312140"/>
          </a:xfrm>
          <a:prstGeom prst="line">
            <a:avLst/>
          </a:prstGeom>
          <a:ln w="381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rrorPoint1"/>
          <p:cNvCxnSpPr/>
          <p:nvPr/>
        </p:nvCxnSpPr>
        <p:spPr>
          <a:xfrm flipV="1">
            <a:off x="1922310" y="5303945"/>
            <a:ext cx="0" cy="282910"/>
          </a:xfrm>
          <a:prstGeom prst="line">
            <a:avLst/>
          </a:prstGeom>
          <a:ln w="381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7694087" y="1504738"/>
                <a:ext cx="178529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4087" y="1504738"/>
                <a:ext cx="1785297" cy="276999"/>
              </a:xfrm>
              <a:prstGeom prst="rect">
                <a:avLst/>
              </a:prstGeom>
              <a:blipFill rotWithShape="0">
                <a:blip r:embed="rId3"/>
                <a:stretch>
                  <a:fillRect l="-2730" r="-1365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7677461" y="1861334"/>
                <a:ext cx="3540393" cy="7562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𝐽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𝜃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p>
                                          <m:d>
                                            <m:dPr>
                                              <m:ctrlPr>
                                                <a:rPr lang="en-US" b="0" i="1" smtClean="0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e>
                                  </m:d>
                                  <m:r>
                                    <a:rPr lang="en-US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𝑦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7461" y="1861334"/>
                <a:ext cx="3540393" cy="756233"/>
              </a:xfrm>
              <a:prstGeom prst="rect">
                <a:avLst/>
              </a:prstGeom>
              <a:blipFill rotWithShape="0">
                <a:blip r:embed="rId4"/>
                <a:stretch>
                  <a:fillRect b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719026" y="2955018"/>
                <a:ext cx="1887953" cy="3967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mr-IN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mr-IN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mr-IN" b="0" i="0" smtClean="0">
                                  <a:latin typeface="Cambria Math" charset="0"/>
                                </a:rPr>
                                <m:t>min</m:t>
                              </m:r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imize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US" i="1">
                              <a:latin typeface="Cambria Math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9026" y="2955018"/>
                <a:ext cx="1887953" cy="396775"/>
              </a:xfrm>
              <a:prstGeom prst="rect">
                <a:avLst/>
              </a:prstGeom>
              <a:blipFill rotWithShape="0">
                <a:blip r:embed="rId5"/>
                <a:stretch>
                  <a:fillRect l="-2258" t="-100000" b="-9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visualize_cost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5400" y="2539734"/>
            <a:ext cx="2026648" cy="13420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7756754" y="4029015"/>
                <a:ext cx="4278992" cy="20664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dirty="0" smtClean="0"/>
                  <a:t>r</a:t>
                </a:r>
                <a:r>
                  <a:rPr lang="en-US" b="0" dirty="0" smtClean="0"/>
                  <a:t>epeat until convergence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{   </m:t>
                    </m:r>
                  </m:oMath>
                </a14:m>
                <a:endParaRPr lang="en-US" b="0" i="1" dirty="0" smtClean="0"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   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   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≔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r>
                        <a:rPr lang="en-US" b="0" i="1" smtClean="0">
                          <a:latin typeface="Cambria Math" charset="0"/>
                        </a:rPr>
                        <m:t>𝛼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𝑚</m:t>
                          </m:r>
                        </m:den>
                      </m:f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is-IS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𝑖</m:t>
                                          </m:r>
                                        </m:e>
                                      </m:d>
                                    </m:sup>
                                  </m:sSup>
                                </m:e>
                              </m:d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p>
                              </m:sSup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   </m:t>
                          </m:r>
                        </m:e>
                      </m:nary>
                    </m:oMath>
                  </m:oMathPara>
                </a14:m>
                <a:endParaRPr lang="en-US" b="0" i="1" dirty="0" smtClean="0"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       </m:t>
                          </m:r>
                          <m:r>
                            <a:rPr lang="en-US" i="1">
                              <a:latin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≔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−</m:t>
                      </m:r>
                      <m:r>
                        <a:rPr lang="en-US" i="1">
                          <a:latin typeface="Cambria Math" charset="0"/>
                        </a:rPr>
                        <m:t>𝛼</m:t>
                      </m:r>
                      <m:f>
                        <m:fPr>
                          <m:ctrlPr>
                            <a:rPr lang="en-US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charset="0"/>
                            </a:rPr>
                            <m:t>𝑚</m:t>
                          </m:r>
                        </m:den>
                      </m:f>
                      <m:r>
                        <a:rPr lang="en-US" i="1">
                          <a:latin typeface="Cambria Math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is-I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𝑖</m:t>
                                          </m:r>
                                        </m:e>
                                      </m:d>
                                    </m:sup>
                                  </m:sSup>
                                </m:e>
                              </m:d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p>
                              </m:sSup>
                            </m:e>
                          </m:d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p>
                          </m:sSup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  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r>
                  <a:rPr lang="en-US" dirty="0" smtClean="0"/>
                  <a:t>}</a:t>
                </a:r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6754" y="4029015"/>
                <a:ext cx="4278992" cy="2066463"/>
              </a:xfrm>
              <a:prstGeom prst="rect">
                <a:avLst/>
              </a:prstGeom>
              <a:blipFill rotWithShape="0">
                <a:blip r:embed="rId7"/>
                <a:stretch>
                  <a:fillRect l="-3276" t="-19469" b="-59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836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9" grpId="0"/>
      <p:bldP spid="49" grpId="0"/>
      <p:bldP spid="29" grpId="0"/>
      <p:bldP spid="30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34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TensorFlow</a:t>
            </a:r>
            <a:r>
              <a:rPr lang="en-US" dirty="0" smtClean="0"/>
              <a:t>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Computational graph</a:t>
            </a:r>
          </a:p>
          <a:p>
            <a:r>
              <a:rPr lang="en-US" dirty="0" smtClean="0"/>
              <a:t>Variable </a:t>
            </a:r>
          </a:p>
          <a:p>
            <a:r>
              <a:rPr lang="en-US" dirty="0" smtClean="0"/>
              <a:t>Placeholders</a:t>
            </a:r>
          </a:p>
          <a:p>
            <a:r>
              <a:rPr lang="en-US" dirty="0" smtClean="0"/>
              <a:t>Execution loop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0944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475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526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85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4046</TotalTime>
  <Words>229</Words>
  <Application>Microsoft Macintosh PowerPoint</Application>
  <PresentationFormat>Widescreen</PresentationFormat>
  <Paragraphs>93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Calibri</vt:lpstr>
      <vt:lpstr>Calibri Light</vt:lpstr>
      <vt:lpstr>Cambria Math</vt:lpstr>
      <vt:lpstr>Mangal</vt:lpstr>
      <vt:lpstr>Arial</vt:lpstr>
      <vt:lpstr>Office Theme</vt:lpstr>
      <vt:lpstr>Intro to Deep Learning</vt:lpstr>
      <vt:lpstr>Outline</vt:lpstr>
      <vt:lpstr>What is Machine Learning</vt:lpstr>
      <vt:lpstr>Machine Learning – Learning from Data</vt:lpstr>
      <vt:lpstr>PowerPoint Presentation</vt:lpstr>
      <vt:lpstr>TensorFlow Basics</vt:lpstr>
      <vt:lpstr>PowerPoint Presentation</vt:lpstr>
      <vt:lpstr>PowerPoint Presentation</vt:lpstr>
      <vt:lpstr>PowerPoint Presentation</vt:lpstr>
      <vt:lpstr>Machine Learning – Code Demo</vt:lpstr>
      <vt:lpstr>What is Deep Learning</vt:lpstr>
      <vt:lpstr>Why Deep Learning – Computer Vision</vt:lpstr>
      <vt:lpstr>Why Deep Learning – Speech Recognition </vt:lpstr>
      <vt:lpstr>Why Deep Learning – NLP</vt:lpstr>
      <vt:lpstr>Why Deep Learning – Machine Translation</vt:lpstr>
      <vt:lpstr>Why Deep Learning – Game Play</vt:lpstr>
      <vt:lpstr>Why Deep Learning Now – Big Data</vt:lpstr>
      <vt:lpstr>Why Deep Learning Now - Hardware</vt:lpstr>
      <vt:lpstr>Why Deep Learning Now - Software</vt:lpstr>
      <vt:lpstr>Deep Learning – Early Inspiration</vt:lpstr>
      <vt:lpstr>Deep Learning – Perceptron  </vt:lpstr>
      <vt:lpstr>Deep Learning – Fully Connected Network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Deep Learning</dc:title>
  <dc:creator>Esteban Joaquin Guillen</dc:creator>
  <cp:lastModifiedBy>Esteban Joaquin Guillen</cp:lastModifiedBy>
  <cp:revision>76</cp:revision>
  <dcterms:created xsi:type="dcterms:W3CDTF">2018-04-11T02:39:55Z</dcterms:created>
  <dcterms:modified xsi:type="dcterms:W3CDTF">2018-04-16T06:16:13Z</dcterms:modified>
</cp:coreProperties>
</file>